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60" r:id="rId4"/>
    <p:sldId id="261" r:id="rId5"/>
    <p:sldId id="263" r:id="rId6"/>
    <p:sldId id="259" r:id="rId7"/>
    <p:sldId id="265" r:id="rId8"/>
    <p:sldId id="267" r:id="rId9"/>
    <p:sldId id="268" r:id="rId10"/>
    <p:sldId id="269" r:id="rId11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-42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741170" y="1833880"/>
            <a:ext cx="1007110" cy="4629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406400" algn="l"/>
            <a:r>
              <a:rPr lang="zh-CN" altLang="en-US" sz="2400" b="0" u="none">
                <a:solidFill>
                  <a:srgbClr val="000000"/>
                </a:solidFill>
                <a:highlight>
                  <a:srgbClr val="FFFFFF"/>
                </a:highlight>
                <a:latin typeface="方正小标宋简体" panose="03000509000000000000" charset="-122"/>
                <a:ea typeface="方正小标宋简体" panose="03000509000000000000" charset="-122"/>
                <a:cs typeface="仿宋_GB2312" panose="02010609030101010101" charset="-122"/>
              </a:rPr>
              <a:t>无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125980" y="1399540"/>
            <a:ext cx="8009255" cy="11944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 algn="l"/>
            <a:r>
              <a:rPr lang="zh-CN" altLang="en-US" sz="2400" b="1" u="none">
                <a:latin typeface="方正小标宋简体" panose="03000509000000000000" charset="-122"/>
                <a:ea typeface="方正小标宋简体" panose="03000509000000000000" charset="-122"/>
                <a:cs typeface="楷体_GB2312" panose="02010609030101010101" charset="-122"/>
              </a:rPr>
              <a:t>主动公开政府信息。</a:t>
            </a:r>
            <a:r>
              <a:rPr lang="en-US" altLang="zh-CN" sz="2400" b="0" u="none">
                <a:latin typeface="方正小标宋简体" panose="03000509000000000000" charset="-122"/>
                <a:ea typeface="方正小标宋简体" panose="03000509000000000000" charset="-122"/>
                <a:cs typeface="仿宋_GB2312" panose="02010609030101010101" charset="-122"/>
              </a:rPr>
              <a:t>2021</a:t>
            </a:r>
            <a:r>
              <a:rPr lang="zh-CN" altLang="en-US" sz="2400" b="0" u="none">
                <a:latin typeface="方正小标宋简体" panose="03000509000000000000" charset="-122"/>
                <a:ea typeface="方正小标宋简体" panose="03000509000000000000" charset="-122"/>
                <a:cs typeface="仿宋_GB2312" panose="02010609030101010101" charset="-122"/>
              </a:rPr>
              <a:t>年沈阳市司法局网站共发布政府信息</a:t>
            </a:r>
            <a:r>
              <a:rPr lang="en-US" altLang="zh-CN" sz="2400" b="0" u="none">
                <a:latin typeface="方正小标宋简体" panose="03000509000000000000" charset="-122"/>
                <a:ea typeface="方正小标宋简体" panose="03000509000000000000" charset="-122"/>
                <a:cs typeface="仿宋_GB2312" panose="02010609030101010101" charset="-122"/>
              </a:rPr>
              <a:t>2497</a:t>
            </a:r>
            <a:r>
              <a:rPr lang="zh-CN" altLang="en-US" sz="2400" b="0" u="none">
                <a:latin typeface="方正小标宋简体" panose="03000509000000000000" charset="-122"/>
                <a:ea typeface="方正小标宋简体" panose="03000509000000000000" charset="-122"/>
                <a:cs typeface="仿宋_GB2312" panose="02010609030101010101" charset="-122"/>
              </a:rPr>
              <a:t>条。其中概况类信息</a:t>
            </a:r>
            <a:r>
              <a:rPr lang="en-US" altLang="zh-CN" sz="2400" b="0" u="none">
                <a:latin typeface="方正小标宋简体" panose="03000509000000000000" charset="-122"/>
                <a:ea typeface="方正小标宋简体" panose="03000509000000000000" charset="-122"/>
                <a:cs typeface="仿宋_GB2312" panose="02010609030101010101" charset="-122"/>
              </a:rPr>
              <a:t>16</a:t>
            </a:r>
            <a:r>
              <a:rPr lang="zh-CN" altLang="en-US" sz="2400" b="0" u="none">
                <a:latin typeface="方正小标宋简体" panose="03000509000000000000" charset="-122"/>
                <a:ea typeface="方正小标宋简体" panose="03000509000000000000" charset="-122"/>
                <a:cs typeface="仿宋_GB2312" panose="02010609030101010101" charset="-122"/>
              </a:rPr>
              <a:t>条；政务动态信息</a:t>
            </a:r>
            <a:r>
              <a:rPr lang="en-US" altLang="zh-CN" sz="2400" b="0" u="none">
                <a:latin typeface="方正小标宋简体" panose="03000509000000000000" charset="-122"/>
                <a:ea typeface="方正小标宋简体" panose="03000509000000000000" charset="-122"/>
                <a:cs typeface="仿宋_GB2312" panose="02010609030101010101" charset="-122"/>
              </a:rPr>
              <a:t>2122</a:t>
            </a:r>
            <a:r>
              <a:rPr lang="zh-CN" altLang="en-US" sz="2400" b="0" u="none">
                <a:latin typeface="方正小标宋简体" panose="03000509000000000000" charset="-122"/>
                <a:ea typeface="方正小标宋简体" panose="03000509000000000000" charset="-122"/>
                <a:cs typeface="仿宋_GB2312" panose="02010609030101010101" charset="-122"/>
              </a:rPr>
              <a:t>条，信息公开目录信息</a:t>
            </a:r>
            <a:r>
              <a:rPr lang="en-US" altLang="zh-CN" sz="2400" b="0" u="none">
                <a:latin typeface="方正小标宋简体" panose="03000509000000000000" charset="-122"/>
                <a:ea typeface="方正小标宋简体" panose="03000509000000000000" charset="-122"/>
                <a:cs typeface="仿宋_GB2312" panose="02010609030101010101" charset="-122"/>
              </a:rPr>
              <a:t>375</a:t>
            </a:r>
            <a:r>
              <a:rPr lang="zh-CN" altLang="en-US" sz="2400" b="0" u="none">
                <a:latin typeface="方正小标宋简体" panose="03000509000000000000" charset="-122"/>
                <a:ea typeface="方正小标宋简体" panose="03000509000000000000" charset="-122"/>
                <a:cs typeface="仿宋_GB2312" panose="02010609030101010101" charset="-122"/>
              </a:rPr>
              <a:t>条。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125980" y="2913380"/>
            <a:ext cx="8008620" cy="1925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 algn="just" fontAlgn="auto"/>
            <a:r>
              <a:rPr lang="zh-CN" altLang="en-US" sz="2400" b="1" u="none">
                <a:latin typeface="方正小标宋简体" panose="03000509000000000000" charset="-122"/>
                <a:ea typeface="方正小标宋简体" panose="03000509000000000000" charset="-122"/>
                <a:cs typeface="楷体_GB2312" panose="02010609030101010101" charset="-122"/>
              </a:rPr>
              <a:t>依申请公开政府信息。</a:t>
            </a:r>
            <a:r>
              <a:rPr lang="en-US" altLang="zh-CN" sz="2400" u="none">
                <a:solidFill>
                  <a:srgbClr val="000000"/>
                </a:solidFill>
                <a:latin typeface="方正小标宋简体" panose="03000509000000000000" charset="-122"/>
                <a:ea typeface="方正小标宋简体" panose="03000509000000000000" charset="-122"/>
                <a:cs typeface="仿宋_GB2312" panose="02010609030101010101" charset="-122"/>
              </a:rPr>
              <a:t>2021</a:t>
            </a:r>
            <a:r>
              <a:rPr lang="zh-CN" altLang="en-US" sz="2400" u="none">
                <a:solidFill>
                  <a:srgbClr val="000000"/>
                </a:solidFill>
                <a:latin typeface="方正小标宋简体" panose="03000509000000000000" charset="-122"/>
                <a:ea typeface="方正小标宋简体" panose="03000509000000000000" charset="-122"/>
                <a:cs typeface="仿宋_GB2312" panose="02010609030101010101" charset="-122"/>
              </a:rPr>
              <a:t>年，市司法局</a:t>
            </a:r>
            <a:r>
              <a:rPr lang="zh-CN" altLang="en-US" sz="2400" u="none">
                <a:latin typeface="方正小标宋简体" panose="03000509000000000000" charset="-122"/>
                <a:ea typeface="方正小标宋简体" panose="03000509000000000000" charset="-122"/>
                <a:cs typeface="仿宋_GB2312" panose="02010609030101010101" charset="-122"/>
              </a:rPr>
              <a:t>通过市政府依申请公开平台、公开邮箱、信件等渠道共收到</a:t>
            </a:r>
            <a:r>
              <a:rPr lang="en-US" altLang="zh-CN" sz="2400" u="none">
                <a:solidFill>
                  <a:srgbClr val="000000"/>
                </a:solidFill>
                <a:latin typeface="方正小标宋简体" panose="03000509000000000000" charset="-122"/>
                <a:ea typeface="方正小标宋简体" panose="03000509000000000000" charset="-122"/>
                <a:cs typeface="仿宋_GB2312" panose="02010609030101010101" charset="-122"/>
              </a:rPr>
              <a:t>6</a:t>
            </a:r>
            <a:r>
              <a:rPr lang="zh-CN" altLang="en-US" sz="2400" u="none">
                <a:solidFill>
                  <a:srgbClr val="000000"/>
                </a:solidFill>
                <a:latin typeface="方正小标宋简体" panose="03000509000000000000" charset="-122"/>
                <a:ea typeface="方正小标宋简体" panose="03000509000000000000" charset="-122"/>
                <a:cs typeface="仿宋_GB2312" panose="02010609030101010101" charset="-122"/>
              </a:rPr>
              <a:t>件信息公开申请，均按时答复申请人。</a:t>
            </a:r>
            <a:r>
              <a:rPr lang="zh-CN" altLang="en-US" sz="2400" u="none">
                <a:latin typeface="方正小标宋简体" panose="03000509000000000000" charset="-122"/>
                <a:ea typeface="方正小标宋简体" panose="03000509000000000000" charset="-122"/>
                <a:cs typeface="仿宋_GB2312" panose="02010609030101010101" charset="-122"/>
              </a:rPr>
              <a:t>出具政府信息公开答复征求意见函的复函</a:t>
            </a:r>
            <a:r>
              <a:rPr lang="en-US" altLang="zh-CN" sz="2400" u="none">
                <a:latin typeface="方正小标宋简体" panose="03000509000000000000" charset="-122"/>
                <a:ea typeface="方正小标宋简体" panose="03000509000000000000" charset="-122"/>
                <a:cs typeface="仿宋_GB2312" panose="02010609030101010101" charset="-122"/>
              </a:rPr>
              <a:t>117</a:t>
            </a:r>
            <a:r>
              <a:rPr lang="zh-CN" altLang="en-US" sz="2400" u="none">
                <a:latin typeface="方正小标宋简体" panose="03000509000000000000" charset="-122"/>
                <a:ea typeface="方正小标宋简体" panose="03000509000000000000" charset="-122"/>
                <a:cs typeface="仿宋_GB2312" panose="02010609030101010101" charset="-122"/>
              </a:rPr>
              <a:t>件，为政府依法依规答复公民、企业申请公开政府信息提供了有力的法律支撑。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928495" y="1431925"/>
            <a:ext cx="8560435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 algn="just" fontAlgn="auto"/>
            <a:r>
              <a:rPr lang="zh-CN" altLang="en-US" sz="2200" b="1">
                <a:latin typeface="方正小标宋简体" panose="03000509000000000000" charset="-122"/>
                <a:ea typeface="方正小标宋简体" panose="03000509000000000000" charset="-122"/>
                <a:cs typeface="楷体_GB2312" panose="02010609030101010101" charset="-122"/>
                <a:sym typeface="+mn-ea"/>
              </a:rPr>
              <a:t>政府信息管理。</a:t>
            </a:r>
            <a:r>
              <a:rPr lang="zh-CN" altLang="en-US" sz="2200">
                <a:latin typeface="方正小标宋简体" panose="03000509000000000000" charset="-122"/>
                <a:ea typeface="方正小标宋简体" panose="03000509000000000000" charset="-122"/>
                <a:cs typeface="仿宋_GB2312" panose="02010609030101010101" charset="-122"/>
                <a:sym typeface="+mn-ea"/>
              </a:rPr>
              <a:t>一是增加机构职责促实效。进一步强化组织领导，夯实办公室作为政务公开工作开展的纽带作用，协调统筹全年的政府信息工作重点，积极筹划“</a:t>
            </a:r>
            <a:r>
              <a:rPr lang="en-US" altLang="zh-CN" sz="2200">
                <a:latin typeface="方正小标宋简体" panose="03000509000000000000" charset="-122"/>
                <a:ea typeface="方正小标宋简体" panose="03000509000000000000" charset="-122"/>
                <a:cs typeface="仿宋_GB2312" panose="02010609030101010101" charset="-122"/>
                <a:sym typeface="+mn-ea"/>
              </a:rPr>
              <a:t>5.15”</a:t>
            </a:r>
            <a:r>
              <a:rPr lang="zh-CN" altLang="en-US" sz="2200">
                <a:latin typeface="方正小标宋简体" panose="03000509000000000000" charset="-122"/>
                <a:ea typeface="方正小标宋简体" panose="03000509000000000000" charset="-122"/>
                <a:cs typeface="仿宋_GB2312" panose="02010609030101010101" charset="-122"/>
                <a:sym typeface="+mn-ea"/>
              </a:rPr>
              <a:t>政务公开日的内容，确保</a:t>
            </a:r>
            <a:r>
              <a:rPr lang="en-US" altLang="zh-CN" sz="2200">
                <a:latin typeface="方正小标宋简体" panose="03000509000000000000" charset="-122"/>
                <a:ea typeface="方正小标宋简体" panose="03000509000000000000" charset="-122"/>
                <a:cs typeface="仿宋_GB2312" panose="02010609030101010101" charset="-122"/>
                <a:sym typeface="+mn-ea"/>
              </a:rPr>
              <a:t>2021</a:t>
            </a:r>
            <a:r>
              <a:rPr lang="zh-CN" altLang="en-US" sz="2200">
                <a:latin typeface="方正小标宋简体" panose="03000509000000000000" charset="-122"/>
                <a:ea typeface="方正小标宋简体" panose="03000509000000000000" charset="-122"/>
                <a:cs typeface="仿宋_GB2312" panose="02010609030101010101" charset="-122"/>
                <a:sym typeface="+mn-ea"/>
              </a:rPr>
              <a:t>年度政府信息工作有序开展。二是建立健全制度促正规。结合当前政务工作的新形势，严把“收件关、审批关、出口关”，制定</a:t>
            </a:r>
            <a:r>
              <a:rPr lang="en-US" altLang="zh-CN" sz="2200">
                <a:latin typeface="方正小标宋简体" panose="03000509000000000000" charset="-122"/>
                <a:ea typeface="方正小标宋简体" panose="03000509000000000000" charset="-122"/>
                <a:cs typeface="仿宋_GB2312" panose="02010609030101010101" charset="-122"/>
                <a:sym typeface="+mn-ea"/>
              </a:rPr>
              <a:t>《</a:t>
            </a:r>
            <a:r>
              <a:rPr lang="zh-CN" altLang="en-US" sz="2200">
                <a:latin typeface="方正小标宋简体" panose="03000509000000000000" charset="-122"/>
                <a:ea typeface="方正小标宋简体" panose="03000509000000000000" charset="-122"/>
                <a:cs typeface="仿宋_GB2312" panose="02010609030101010101" charset="-122"/>
                <a:sym typeface="+mn-ea"/>
              </a:rPr>
              <a:t>沈阳市司法局关于规范政府信息公开答复流程的通知</a:t>
            </a:r>
            <a:r>
              <a:rPr lang="en-US" altLang="zh-CN" sz="2200">
                <a:latin typeface="方正小标宋简体" panose="03000509000000000000" charset="-122"/>
                <a:ea typeface="方正小标宋简体" panose="03000509000000000000" charset="-122"/>
                <a:cs typeface="仿宋_GB2312" panose="02010609030101010101" charset="-122"/>
                <a:sym typeface="+mn-ea"/>
              </a:rPr>
              <a:t>》</a:t>
            </a:r>
            <a:r>
              <a:rPr lang="zh-CN" altLang="en-US" sz="2200">
                <a:latin typeface="方正小标宋简体" panose="03000509000000000000" charset="-122"/>
                <a:ea typeface="方正小标宋简体" panose="03000509000000000000" charset="-122"/>
                <a:cs typeface="仿宋_GB2312" panose="02010609030101010101" charset="-122"/>
                <a:sym typeface="+mn-ea"/>
              </a:rPr>
              <a:t>，积极探索和改进依申请公开工作流程，持续抓好网上及现场受理等方式，确保政府信息及时主动公开，信息公开申请得到及时办理反馈。三是增大宣传力度促实效。充分利用和发挥“沈阳普法”公众号、“盛京法云”微信小程序、“盛京说法”抖音号的多样化的宣传效力，提升公众参与度和知情权，深化政府信息公开工作的多元辐射。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772285" y="1500505"/>
            <a:ext cx="8631555" cy="3388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 algn="just" fontAlgn="auto"/>
            <a:r>
              <a:rPr sz="2400" b="1">
                <a:latin typeface="方正小标宋简体" panose="03000509000000000000" charset="-122"/>
                <a:ea typeface="方正小标宋简体" panose="03000509000000000000" charset="-122"/>
                <a:sym typeface="+mn-ea"/>
              </a:rPr>
              <a:t>政府信息公开平台建设。</a:t>
            </a:r>
            <a:r>
              <a:rPr sz="2400">
                <a:latin typeface="方正小标宋简体" panose="03000509000000000000" charset="-122"/>
                <a:ea typeface="方正小标宋简体" panose="03000509000000000000" charset="-122"/>
                <a:sym typeface="+mn-ea"/>
              </a:rPr>
              <a:t>认真贯彻落实《国务院关于加快推进“互联网+政务服务”工作的指导意见》（国发〔2016〕5</a:t>
            </a:r>
            <a:r>
              <a:rPr lang="en-US" sz="2400">
                <a:latin typeface="方正小标宋简体" panose="03000509000000000000" charset="-122"/>
                <a:ea typeface="方正小标宋简体" panose="03000509000000000000" charset="-122"/>
                <a:sym typeface="+mn-ea"/>
              </a:rPr>
              <a:t>5</a:t>
            </a:r>
            <a:r>
              <a:rPr sz="2400">
                <a:latin typeface="方正小标宋简体" panose="03000509000000000000" charset="-122"/>
                <a:ea typeface="方正小标宋简体" panose="03000509000000000000" charset="-122"/>
                <a:sym typeface="+mn-ea"/>
              </a:rPr>
              <a:t>号）、《辽宁省人民政府关于印发辽宁省加快推进“互联网+政务服务”工作方案的通知》（辽政发〔2016〕81 号）等文件要求，结合政务公开工作的新变化，进一步完善制定了《沈阳市司法局门户网政府信息公开清单》，重新修订《沈阳市司法局政府信息公开清单制度》，在沈阳市司法局门户网站上进行了公开，积极配合有关部门加强实体政务服务中心建设，为企业和群众提供满意的服务。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715770" y="1534795"/>
            <a:ext cx="8673465" cy="302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 algn="l" fontAlgn="auto"/>
            <a:r>
              <a:rPr sz="2400" b="1">
                <a:latin typeface="方正小标宋简体" panose="03000509000000000000" charset="-122"/>
                <a:ea typeface="方正小标宋简体" panose="03000509000000000000" charset="-122"/>
                <a:sym typeface="+mn-ea"/>
              </a:rPr>
              <a:t>监督保障工作。</a:t>
            </a:r>
            <a:r>
              <a:rPr sz="2400">
                <a:latin typeface="方正小标宋简体" panose="03000509000000000000" charset="-122"/>
                <a:ea typeface="方正小标宋简体" panose="03000509000000000000" charset="-122"/>
                <a:sym typeface="+mn-ea"/>
              </a:rPr>
              <a:t>坚持主动公开的及时性和全面性原则，做到具有相对稳定性或经常性的政府信息长期公开，阶段性信息定期公开，临时性信息随时公开，不能公开信息严格不公开。督促局机关各处室不断完善沈阳司法局门户网站信息报送质量，由信息中心指定专人负责及时更新政务信息公开内容，确保政府信息公开统计数据及时、准确和规范。进一步完善《沈阳市司法局网络信息发布管理规定》，严格信息发布程序，依照保密法律法规以及国家有关规定，对拟公开的政府信息进行审查。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-1"/>
          <p:cNvGraphicFramePr/>
          <p:nvPr>
            <p:extLst>
              <p:ext uri="{D42A27DB-BD31-4B8C-83A1-F6EECF244321}">
                <p14:modId xmlns:p14="http://schemas.microsoft.com/office/powerpoint/2010/main" val="2020331192"/>
              </p:ext>
            </p:extLst>
          </p:nvPr>
        </p:nvGraphicFramePr>
        <p:xfrm>
          <a:off x="1607820" y="1379220"/>
          <a:ext cx="8870315" cy="39611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7420"/>
                <a:gridCol w="2216150"/>
                <a:gridCol w="2216785"/>
                <a:gridCol w="2219960"/>
              </a:tblGrid>
              <a:tr h="263525">
                <a:tc gridSpan="4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b="0" u="none" dirty="0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第二十条第（一）项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6289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信息内容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本年新制作数量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本年新公开数量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对外公开总数量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规章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2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2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102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规范性文件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400" b="0" u="none" dirty="0" smtClean="0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18</a:t>
                      </a:r>
                      <a:endParaRPr lang="en-US" altLang="zh-CN" sz="1400" b="0" u="none" dirty="0">
                        <a:latin typeface="方正小标宋简体" panose="03000509000000000000" charset="-122"/>
                        <a:ea typeface="方正小标宋简体" panose="03000509000000000000" charset="-122"/>
                        <a:cs typeface="楷体_GB2312" panose="02010609030101010101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400" b="0" u="none" smtClean="0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57</a:t>
                      </a:r>
                      <a:endParaRPr lang="en-US" altLang="zh-CN" sz="1400" b="0" u="none" dirty="0">
                        <a:latin typeface="方正小标宋简体" panose="03000509000000000000" charset="-122"/>
                        <a:ea typeface="方正小标宋简体" panose="03000509000000000000" charset="-122"/>
                        <a:cs typeface="楷体_GB2312" panose="02010609030101010101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63525">
                <a:tc gridSpan="4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第二十条第（五）项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6289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信息内容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上一年项目数量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本年增</a:t>
                      </a:r>
                      <a:r>
                        <a:rPr lang="en-US" altLang="zh-CN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/</a:t>
                      </a: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减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处理决定数量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行政许可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3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21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5971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其他对外管理服务事项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63525">
                <a:tc gridSpan="4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第二十条第（六）项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6289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信息内容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上一年项目数量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本年增</a:t>
                      </a:r>
                      <a:r>
                        <a:rPr lang="en-US" altLang="zh-CN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/</a:t>
                      </a: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减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处理决定数量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行政处罚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4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2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行政强制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63525">
                <a:tc gridSpan="4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第二十条第（八）项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6289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信息内容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上一年项目数量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本年增</a:t>
                      </a:r>
                      <a:r>
                        <a:rPr lang="en-US" altLang="zh-CN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/</a:t>
                      </a: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减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7813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行政事业性收费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楷体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/>
          <p:nvPr/>
        </p:nvGraphicFramePr>
        <p:xfrm>
          <a:off x="1059815" y="1150620"/>
          <a:ext cx="10102215" cy="49510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4685"/>
                <a:gridCol w="737870"/>
                <a:gridCol w="3068955"/>
                <a:gridCol w="639445"/>
                <a:gridCol w="802005"/>
                <a:gridCol w="766445"/>
                <a:gridCol w="1115695"/>
                <a:gridCol w="1091565"/>
                <a:gridCol w="744855"/>
                <a:gridCol w="480695"/>
              </a:tblGrid>
              <a:tr h="189865">
                <a:tc rowSpan="3" gridSpan="3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（本列数据的勾稽关系为：第一项加第二项之和，等于第三项加第四项之和）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申请人情况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89865">
                <a:tc gridSpan="3"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自然人</a:t>
                      </a: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</a:rPr>
                        <a:t> </a:t>
                      </a:r>
                      <a:endParaRPr lang="en-US" altLang="zh-CN" sz="1000" b="0" u="none">
                        <a:solidFill>
                          <a:schemeClr val="tx1"/>
                        </a:solidFill>
                        <a:latin typeface="方正小标宋简体" panose="03000509000000000000" charset="-122"/>
                        <a:ea typeface="方正小标宋简体" panose="03000509000000000000" charset="-122"/>
                        <a:cs typeface="仿宋_GB2312" panose="02010609030101010101" charset="-122"/>
                      </a:endParaRP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法人或者其他组织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总计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189865">
                <a:tc gridSpan="3"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商业企业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科学机构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社会公益组织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法律服务机构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其他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9865">
                <a:tc gridSpan="3"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CN" altLang="en-US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一、本年新收政府信息公开申请数量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6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6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90500">
                <a:tc gridSpan="3"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CN" altLang="en-US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二、上年结转政府信息公开申请数量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89865">
                <a:tc rowSpan="20"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CN" altLang="en-US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三、本年度办理结果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CN" altLang="en-US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（一）予以公开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8986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CN" altLang="en-US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（二）部分公开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1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1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8986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CN" altLang="en-US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（三）不予公开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1.</a:t>
                      </a:r>
                      <a:r>
                        <a:rPr lang="zh-CN" altLang="en-US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属于国家秘密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8986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2.</a:t>
                      </a:r>
                      <a:r>
                        <a:rPr lang="zh-CN" altLang="en-US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其他法律行政法规禁止公开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8986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3.</a:t>
                      </a:r>
                      <a:r>
                        <a:rPr lang="zh-CN" altLang="en-US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危及“三安全一稳定”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8986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4.</a:t>
                      </a:r>
                      <a:r>
                        <a:rPr lang="zh-CN" altLang="en-US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保护第三方合法权益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8986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5.</a:t>
                      </a:r>
                      <a:r>
                        <a:rPr lang="zh-CN" altLang="en-US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属于三类内部事务信息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6.</a:t>
                      </a:r>
                      <a:r>
                        <a:rPr lang="zh-CN" altLang="en-US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属于四类过程性信息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8986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7.</a:t>
                      </a:r>
                      <a:r>
                        <a:rPr lang="zh-CN" altLang="en-US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属于行政执法信息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8986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8.</a:t>
                      </a:r>
                      <a:r>
                        <a:rPr lang="zh-CN" altLang="en-US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属于行政查询信息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8986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CN" altLang="en-US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（四）无法提供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1.</a:t>
                      </a:r>
                      <a:r>
                        <a:rPr lang="zh-CN" altLang="en-US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本机关不掌握相关政府信息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4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4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8986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2.</a:t>
                      </a:r>
                      <a:r>
                        <a:rPr lang="zh-CN" altLang="en-US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没有现成信息需要另行制作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8986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3.</a:t>
                      </a:r>
                      <a:r>
                        <a:rPr lang="zh-CN" altLang="en-US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补正后申请内容仍不明确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8986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CN" altLang="en-US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（五）不予处理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1.</a:t>
                      </a:r>
                      <a:r>
                        <a:rPr lang="zh-CN" altLang="en-US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信访举报投诉类申请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1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1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8986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2.</a:t>
                      </a:r>
                      <a:r>
                        <a:rPr lang="zh-CN" altLang="en-US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重复申请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8986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3.</a:t>
                      </a:r>
                      <a:r>
                        <a:rPr lang="zh-CN" altLang="en-US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要求提供公开出版物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4.</a:t>
                      </a:r>
                      <a:r>
                        <a:rPr lang="zh-CN" altLang="en-US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无正当理由大量反复申请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8986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5.</a:t>
                      </a:r>
                      <a:r>
                        <a:rPr lang="zh-CN" altLang="en-US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要求行政机关确认或重新出具已获取信息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8986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CN" altLang="en-US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（六）其他处理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8986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CN" altLang="en-US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（七）总计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6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6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02565">
                <a:tc gridSpan="3"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CN" altLang="en-US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四、结转下年度继续办理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/>
          <p:nvPr/>
        </p:nvGraphicFramePr>
        <p:xfrm>
          <a:off x="1744980" y="1642745"/>
          <a:ext cx="8681085" cy="29254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8485"/>
                <a:gridCol w="578485"/>
                <a:gridCol w="579120"/>
                <a:gridCol w="578485"/>
                <a:gridCol w="577850"/>
                <a:gridCol w="578485"/>
                <a:gridCol w="578485"/>
                <a:gridCol w="579120"/>
                <a:gridCol w="578485"/>
                <a:gridCol w="578485"/>
                <a:gridCol w="578485"/>
                <a:gridCol w="578485"/>
                <a:gridCol w="579120"/>
                <a:gridCol w="578485"/>
                <a:gridCol w="581025"/>
              </a:tblGrid>
              <a:tr h="636905">
                <a:tc gridSpan="5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行政复议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10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行政诉讼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532765">
                <a:tc rowSpan="2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结果  维持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US" altLang="zh-CN" sz="1400" b="0" u="none">
                          <a:latin typeface="方正小标宋简体" panose="03000509000000000000" charset="-122"/>
                          <a:ea typeface="方正小标宋简体" panose="03000509000000000000" charset="-122"/>
                        </a:rPr>
                        <a:t> </a:t>
                      </a:r>
                      <a:endParaRPr lang="en-US" altLang="zh-CN" sz="1400" b="0" u="none">
                        <a:latin typeface="方正小标宋简体" panose="03000509000000000000" charset="-122"/>
                        <a:ea typeface="方正小标宋简体" panose="03000509000000000000" charset="-122"/>
                        <a:cs typeface="仿宋_GB2312" panose="02010609030101010101" charset="-122"/>
                      </a:endParaRP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结果  纠正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US" altLang="zh-CN" sz="1400" b="0" u="none">
                          <a:latin typeface="方正小标宋简体" panose="03000509000000000000" charset="-122"/>
                          <a:ea typeface="方正小标宋简体" panose="03000509000000000000" charset="-122"/>
                        </a:rPr>
                        <a:t> </a:t>
                      </a:r>
                      <a:endParaRPr lang="en-US" altLang="zh-CN" sz="1400" b="0" u="none">
                        <a:latin typeface="方正小标宋简体" panose="03000509000000000000" charset="-122"/>
                        <a:ea typeface="方正小标宋简体" panose="03000509000000000000" charset="-122"/>
                        <a:cs typeface="仿宋_GB2312" panose="02010609030101010101" charset="-122"/>
                      </a:endParaRP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其他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结果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US" altLang="zh-CN" sz="1400" b="0" u="none">
                          <a:latin typeface="方正小标宋简体" panose="03000509000000000000" charset="-122"/>
                          <a:ea typeface="方正小标宋简体" panose="03000509000000000000" charset="-122"/>
                        </a:rPr>
                        <a:t> </a:t>
                      </a:r>
                      <a:endParaRPr lang="en-US" altLang="zh-CN" sz="1400" b="0" u="none">
                        <a:latin typeface="方正小标宋简体" panose="03000509000000000000" charset="-122"/>
                        <a:ea typeface="方正小标宋简体" panose="03000509000000000000" charset="-122"/>
                        <a:cs typeface="仿宋_GB2312" panose="02010609030101010101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尚未  审结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US" altLang="zh-CN" sz="1400" b="0" u="none">
                          <a:latin typeface="方正小标宋简体" panose="03000509000000000000" charset="-122"/>
                          <a:ea typeface="方正小标宋简体" panose="03000509000000000000" charset="-122"/>
                        </a:rPr>
                        <a:t> </a:t>
                      </a:r>
                      <a:endParaRPr lang="en-US" altLang="zh-CN" sz="1400" b="0" u="none">
                        <a:latin typeface="方正小标宋简体" panose="03000509000000000000" charset="-122"/>
                        <a:ea typeface="方正小标宋简体" panose="03000509000000000000" charset="-122"/>
                        <a:cs typeface="仿宋_GB2312" panose="02010609030101010101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总计</a:t>
                      </a:r>
                      <a:r>
                        <a:rPr lang="en-US" altLang="zh-CN" sz="1400" b="0" u="none">
                          <a:latin typeface="方正小标宋简体" panose="03000509000000000000" charset="-122"/>
                          <a:ea typeface="方正小标宋简体" panose="03000509000000000000" charset="-122"/>
                        </a:rPr>
                        <a:t> </a:t>
                      </a:r>
                      <a:endParaRPr lang="en-US" altLang="zh-CN" sz="1400" b="0" u="none">
                        <a:latin typeface="方正小标宋简体" panose="03000509000000000000" charset="-122"/>
                        <a:ea typeface="方正小标宋简体" panose="03000509000000000000" charset="-122"/>
                        <a:cs typeface="仿宋_GB2312" panose="02010609030101010101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未经复议直接起诉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复议后起诉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37541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结果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维持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结果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纠正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其他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结果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尚未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审结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总计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结果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维持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结果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纠正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其他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结果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尚未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审结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总计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8036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0" u="none">
                          <a:latin typeface="方正小标宋简体" panose="03000509000000000000" charset="-122"/>
                          <a:ea typeface="方正小标宋简体" panose="03000509000000000000" charset="-122"/>
                          <a:cs typeface="仿宋_GB2312" panose="02010609030101010101" charset="-122"/>
                        </a:rPr>
                        <a:t>0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752600" y="1633855"/>
            <a:ext cx="8165465" cy="26574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 algn="l" fontAlgn="auto"/>
            <a:r>
              <a:rPr sz="2400">
                <a:latin typeface="方正小标宋简体" panose="03000509000000000000" charset="-122"/>
                <a:ea typeface="方正小标宋简体" panose="03000509000000000000" charset="-122"/>
                <a:sym typeface="+mn-ea"/>
              </a:rPr>
              <a:t>虽然取得了一定成效，但在公开的内容、规范性等方面还有待提高，信息公开的范围还需要进一步扩大，信息公开的方式还有待进一步丰富。下步工作中，我局将持续把握新时代政务公开工作的新任务、新要求，进一步增强工作的主动性和创造性，促进我局政务公开规范、政务服务高效，让群众有更多、更直接、更实在的获得感、幸福感，在实现人民对美好生活的向往道路上砥砺前行。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1393</Words>
  <Application>Microsoft Office PowerPoint</Application>
  <PresentationFormat>自定义</PresentationFormat>
  <Paragraphs>298</Paragraphs>
  <Slides>10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1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周文</dc:creator>
  <cp:lastModifiedBy>Administrator</cp:lastModifiedBy>
  <cp:revision>6</cp:revision>
  <dcterms:created xsi:type="dcterms:W3CDTF">2022-01-11T08:18:00Z</dcterms:created>
  <dcterms:modified xsi:type="dcterms:W3CDTF">2022-02-16T02:41:23Z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2052-10.8.0.5715</vt:lpwstr>
  </property>
</Properties>
</file>